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33" r:id="rId5"/>
    <p:sldId id="357" r:id="rId6"/>
    <p:sldId id="387" r:id="rId7"/>
    <p:sldId id="394" r:id="rId8"/>
    <p:sldId id="424" r:id="rId9"/>
    <p:sldId id="397" r:id="rId10"/>
    <p:sldId id="408" r:id="rId11"/>
    <p:sldId id="385" r:id="rId12"/>
    <p:sldId id="386" r:id="rId13"/>
    <p:sldId id="409" r:id="rId14"/>
    <p:sldId id="410" r:id="rId15"/>
    <p:sldId id="411" r:id="rId16"/>
    <p:sldId id="417" r:id="rId17"/>
    <p:sldId id="415" r:id="rId18"/>
    <p:sldId id="416" r:id="rId19"/>
    <p:sldId id="413" r:id="rId20"/>
    <p:sldId id="414" r:id="rId21"/>
    <p:sldId id="422" r:id="rId22"/>
    <p:sldId id="418" r:id="rId23"/>
    <p:sldId id="419" r:id="rId24"/>
    <p:sldId id="420" r:id="rId25"/>
    <p:sldId id="421" r:id="rId26"/>
    <p:sldId id="423" r:id="rId27"/>
    <p:sldId id="403" r:id="rId2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  <p15:guide id="3" orient="horz" pos="2933" userDrawn="1">
          <p15:clr>
            <a:srgbClr val="A4A3A4"/>
          </p15:clr>
        </p15:guide>
        <p15:guide id="4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Hughes" initials="JH" lastIdx="5" clrIdx="0">
    <p:extLst>
      <p:ext uri="{19B8F6BF-5375-455C-9EA6-DF929625EA0E}">
        <p15:presenceInfo xmlns:p15="http://schemas.microsoft.com/office/powerpoint/2012/main" userId="James Hugh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7C2529"/>
    <a:srgbClr val="4F6228"/>
    <a:srgbClr val="5A5B5B"/>
    <a:srgbClr val="403152"/>
    <a:srgbClr val="C4C7CA"/>
    <a:srgbClr val="93999F"/>
    <a:srgbClr val="4DADC7"/>
    <a:srgbClr val="C848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5008" autoAdjust="0"/>
    <p:restoredTop sz="86667" autoAdjust="0"/>
  </p:normalViewPr>
  <p:slideViewPr>
    <p:cSldViewPr>
      <p:cViewPr varScale="1">
        <p:scale>
          <a:sx n="80" d="100"/>
          <a:sy n="80" d="100"/>
        </p:scale>
        <p:origin x="224" y="8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36" y="-252"/>
      </p:cViewPr>
      <p:guideLst>
        <p:guide orient="horz" pos="2904"/>
        <p:guide pos="2184"/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4719" cy="465614"/>
          </a:xfrm>
          <a:prstGeom prst="rect">
            <a:avLst/>
          </a:prstGeom>
        </p:spPr>
        <p:txBody>
          <a:bodyPr vert="horz" lIns="93346" tIns="46673" rIns="93346" bIns="466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3" y="0"/>
            <a:ext cx="3044719" cy="465614"/>
          </a:xfrm>
          <a:prstGeom prst="rect">
            <a:avLst/>
          </a:prstGeom>
        </p:spPr>
        <p:txBody>
          <a:bodyPr vert="horz" lIns="93346" tIns="46673" rIns="93346" bIns="46673" rtlCol="0"/>
          <a:lstStyle>
            <a:lvl1pPr algn="r">
              <a:defRPr sz="1200"/>
            </a:lvl1pPr>
          </a:lstStyle>
          <a:p>
            <a:fld id="{F73695FC-187B-4474-91F3-596A5D182A7B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5045"/>
            <a:ext cx="3044719" cy="465614"/>
          </a:xfrm>
          <a:prstGeom prst="rect">
            <a:avLst/>
          </a:prstGeom>
        </p:spPr>
        <p:txBody>
          <a:bodyPr vert="horz" lIns="93346" tIns="46673" rIns="93346" bIns="466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3" y="8845045"/>
            <a:ext cx="3044719" cy="465614"/>
          </a:xfrm>
          <a:prstGeom prst="rect">
            <a:avLst/>
          </a:prstGeom>
        </p:spPr>
        <p:txBody>
          <a:bodyPr vert="horz" lIns="93346" tIns="46673" rIns="93346" bIns="46673" rtlCol="0" anchor="b"/>
          <a:lstStyle>
            <a:lvl1pPr algn="r">
              <a:defRPr sz="1200"/>
            </a:lvl1pPr>
          </a:lstStyle>
          <a:p>
            <a:fld id="{6C18D396-632D-4A5D-9577-F0D7A2CFF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4719" cy="467231"/>
          </a:xfrm>
          <a:prstGeom prst="rect">
            <a:avLst/>
          </a:prstGeom>
        </p:spPr>
        <p:txBody>
          <a:bodyPr vert="horz" lIns="93346" tIns="46673" rIns="93346" bIns="466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3" y="1"/>
            <a:ext cx="3044719" cy="467231"/>
          </a:xfrm>
          <a:prstGeom prst="rect">
            <a:avLst/>
          </a:prstGeom>
        </p:spPr>
        <p:txBody>
          <a:bodyPr vert="horz" lIns="93346" tIns="46673" rIns="93346" bIns="46673" rtlCol="0"/>
          <a:lstStyle>
            <a:lvl1pPr algn="r">
              <a:defRPr sz="1200"/>
            </a:lvl1pPr>
          </a:lstStyle>
          <a:p>
            <a:fld id="{EEEB2D32-2E30-4319-AC91-64A5AC590B75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6" tIns="46673" rIns="93346" bIns="466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81535"/>
            <a:ext cx="5621020" cy="3666709"/>
          </a:xfrm>
          <a:prstGeom prst="rect">
            <a:avLst/>
          </a:prstGeom>
        </p:spPr>
        <p:txBody>
          <a:bodyPr vert="horz" lIns="93346" tIns="46673" rIns="93346" bIns="466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5047"/>
            <a:ext cx="3044719" cy="467230"/>
          </a:xfrm>
          <a:prstGeom prst="rect">
            <a:avLst/>
          </a:prstGeom>
        </p:spPr>
        <p:txBody>
          <a:bodyPr vert="horz" lIns="93346" tIns="46673" rIns="93346" bIns="466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3" y="8845047"/>
            <a:ext cx="3044719" cy="467230"/>
          </a:xfrm>
          <a:prstGeom prst="rect">
            <a:avLst/>
          </a:prstGeom>
        </p:spPr>
        <p:txBody>
          <a:bodyPr vert="horz" lIns="93346" tIns="46673" rIns="93346" bIns="46673" rtlCol="0" anchor="b"/>
          <a:lstStyle>
            <a:lvl1pPr algn="r">
              <a:defRPr sz="1200"/>
            </a:lvl1pPr>
          </a:lstStyle>
          <a:p>
            <a:fld id="{620BF2E1-84B0-4436-8F27-966BE1EB8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 and OPS -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BF2E1-84B0-4436-8F27-966BE1EB8072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5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9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01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16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4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1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11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 and OPS -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BF2E1-84B0-4436-8F27-966BE1EB80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3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6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0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0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8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2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BD0E-D9F6-44AC-BA99-F5CE423EB6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2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8B49-02CA-4884-9AB6-9E6F8B5D93F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jkuno\Pictures\CS\final_COOP_STRAT_Cover - PP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4" b="6611"/>
          <a:stretch/>
        </p:blipFill>
        <p:spPr bwMode="auto">
          <a:xfrm>
            <a:off x="0" y="0"/>
            <a:ext cx="12192000" cy="68594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7518401" y="5147925"/>
            <a:ext cx="4286249" cy="305306"/>
          </a:xfrm>
        </p:spPr>
        <p:txBody>
          <a:bodyPr>
            <a:noAutofit/>
          </a:bodyPr>
          <a:lstStyle>
            <a:lvl1pPr marL="0" indent="0" algn="ctr">
              <a:buNone/>
              <a:defRPr sz="1400" b="0" cap="all" baseline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518401" y="4255806"/>
            <a:ext cx="4267199" cy="685800"/>
          </a:xfr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buNone/>
              <a:defRPr sz="1600" b="1" cap="all" baseline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PERFECT UNIFIED </a:t>
            </a:r>
            <a:br>
              <a:rPr lang="en-US" dirty="0"/>
            </a:br>
            <a:r>
              <a:rPr lang="en-US" dirty="0"/>
              <a:t>SCHOOL DISTRICT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7508875" y="5713988"/>
            <a:ext cx="4286249" cy="305812"/>
          </a:xfrm>
        </p:spPr>
        <p:txBody>
          <a:bodyPr>
            <a:normAutofit/>
          </a:bodyPr>
          <a:lstStyle>
            <a:lvl1pPr marL="0" indent="0" algn="ctr">
              <a:buNone/>
              <a:defRPr sz="1400" b="0" cap="all" baseline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MONTH, DAY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3348A-ADC6-46E3-A22B-26BBC1D58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9199" y="2121799"/>
            <a:ext cx="4267199" cy="16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dmin\Templates\Image Files\Approved Deliverable Images\GirlReadingLibrary_000006138512Large copy 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665" r="1862" b="6675"/>
          <a:stretch/>
        </p:blipFill>
        <p:spPr bwMode="auto">
          <a:xfrm>
            <a:off x="-2" y="-1"/>
            <a:ext cx="12192001" cy="68856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1" y="-1"/>
            <a:ext cx="12191999" cy="68856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05600" y="2971800"/>
            <a:ext cx="508000" cy="457200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13600" y="3124200"/>
            <a:ext cx="3962400" cy="457200"/>
          </a:xfr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rgbClr val="7C252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3581400"/>
            <a:ext cx="508000" cy="457200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13600" y="3733800"/>
            <a:ext cx="3962400" cy="457200"/>
          </a:xfr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rgbClr val="7C252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4191000"/>
            <a:ext cx="508000" cy="457200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213600" y="4343400"/>
            <a:ext cx="3962400" cy="457200"/>
          </a:xfr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rgbClr val="7C252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4800600"/>
            <a:ext cx="508000" cy="457200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213600" y="4953000"/>
            <a:ext cx="3962400" cy="457200"/>
          </a:xfr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rgbClr val="7C252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05600" y="21877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kern="1200" noProof="0" dirty="0">
                <a:solidFill>
                  <a:srgbClr val="7C2529"/>
                </a:solidFill>
                <a:latin typeface="Palatino Linotype" panose="02040502050505030304" pitchFamily="18" charset="0"/>
                <a:ea typeface="+mn-ea"/>
                <a:cs typeface="+mn-cs"/>
              </a:rPr>
              <a:t>AGENDA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1322492" y="2231216"/>
            <a:ext cx="869509" cy="4634205"/>
            <a:chOff x="8491869" y="2231216"/>
            <a:chExt cx="652132" cy="4626782"/>
          </a:xfrm>
        </p:grpSpPr>
        <p:sp>
          <p:nvSpPr>
            <p:cNvPr id="23" name="Rectangle 22"/>
            <p:cNvSpPr/>
            <p:nvPr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solidFill>
              <a:srgbClr val="7C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8317394" y="2405691"/>
              <a:ext cx="1001081" cy="652132"/>
            </a:xfrm>
            <a:prstGeom prst="rtTriangle">
              <a:avLst/>
            </a:prstGeom>
            <a:solidFill>
              <a:srgbClr val="7C25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396240" y="274320"/>
            <a:ext cx="11399520" cy="630936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Picture 3" descr="S:\Admin\Client &amp; Business Development\.01 Master\DG Branding\CS Rebranding\Logo\CS-FINAL-ICON-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0900" y="356340"/>
            <a:ext cx="532040" cy="5569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6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809625"/>
            <a:ext cx="11379200" cy="533400"/>
          </a:xfrm>
        </p:spPr>
        <p:txBody>
          <a:bodyPr>
            <a:noAutofit/>
          </a:bodyPr>
          <a:lstStyle>
            <a:lvl1pPr marL="0" indent="0" algn="ctr">
              <a:buNone/>
              <a:defRPr sz="2600" b="1" kern="100" cap="all" spc="400" baseline="0">
                <a:solidFill>
                  <a:srgbClr val="7C2529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266825"/>
            <a:ext cx="11379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1500" b="1" cap="all" baseline="0">
                <a:solidFill>
                  <a:srgbClr val="5A5B5B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PAGE SUBTITLE</a:t>
            </a:r>
          </a:p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267200" y="1625735"/>
            <a:ext cx="3657600" cy="1072"/>
            <a:chOff x="3200400" y="2711430"/>
            <a:chExt cx="2743200" cy="15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00400" y="2711430"/>
              <a:ext cx="2743200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2711430"/>
              <a:ext cx="914400" cy="1588"/>
            </a:xfrm>
            <a:prstGeom prst="line">
              <a:avLst/>
            </a:prstGeom>
            <a:ln w="38100">
              <a:solidFill>
                <a:srgbClr val="7A24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09600" y="2057400"/>
            <a:ext cx="10566400" cy="4495800"/>
          </a:xfrm>
        </p:spPr>
        <p:txBody>
          <a:bodyPr/>
          <a:lstStyle>
            <a:lvl1pPr>
              <a:lnSpc>
                <a:spcPct val="85000"/>
              </a:lnSpc>
              <a:buSzPct val="150000"/>
              <a:defRPr sz="1400">
                <a:latin typeface="Palatino Linotype" panose="02040502050505030304" pitchFamily="18" charset="0"/>
              </a:defRPr>
            </a:lvl1pPr>
            <a:lvl2pPr marL="800100" indent="-342900">
              <a:lnSpc>
                <a:spcPct val="85000"/>
              </a:lnSpc>
              <a:buFont typeface="Wingdings" panose="05000000000000000000" pitchFamily="2" charset="2"/>
              <a:buChar char="§"/>
              <a:defRPr sz="1400">
                <a:latin typeface="Palatino Linotype" panose="02040502050505030304" pitchFamily="18" charset="0"/>
              </a:defRPr>
            </a:lvl2pPr>
            <a:lvl3pPr>
              <a:defRPr sz="14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0" y="6553201"/>
            <a:ext cx="609600" cy="365125"/>
          </a:xfrm>
        </p:spPr>
        <p:txBody>
          <a:bodyPr/>
          <a:lstStyle/>
          <a:p>
            <a:fld id="{9B1A8B49-02CA-4884-9AB6-9E6F8B5D93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38560" y="6574536"/>
            <a:ext cx="853440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54ED8-8060-664E-AE7B-E8151051CE62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460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7496" y="267772"/>
            <a:ext cx="11379200" cy="533400"/>
          </a:xfrm>
        </p:spPr>
        <p:txBody>
          <a:bodyPr>
            <a:noAutofit/>
          </a:bodyPr>
          <a:lstStyle>
            <a:lvl1pPr marL="0" indent="0" algn="ctr">
              <a:buNone/>
              <a:defRPr sz="2600" b="1" kern="100" cap="all" spc="400" baseline="0">
                <a:solidFill>
                  <a:srgbClr val="7C2529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267200" y="913328"/>
            <a:ext cx="3657600" cy="1072"/>
            <a:chOff x="3200400" y="2711430"/>
            <a:chExt cx="2743200" cy="15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00400" y="2711430"/>
              <a:ext cx="2743200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2711430"/>
              <a:ext cx="914400" cy="1588"/>
            </a:xfrm>
            <a:prstGeom prst="line">
              <a:avLst/>
            </a:prstGeom>
            <a:ln w="38100">
              <a:solidFill>
                <a:srgbClr val="7A24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09600" y="2091799"/>
            <a:ext cx="10566400" cy="4495800"/>
          </a:xfrm>
        </p:spPr>
        <p:txBody>
          <a:bodyPr/>
          <a:lstStyle>
            <a:lvl1pPr>
              <a:lnSpc>
                <a:spcPct val="85000"/>
              </a:lnSpc>
              <a:buSzPct val="150000"/>
              <a:defRPr sz="1400">
                <a:latin typeface="Palatino Linotype" panose="02040502050505030304" pitchFamily="18" charset="0"/>
              </a:defRPr>
            </a:lvl1pPr>
            <a:lvl2pPr marL="800100" indent="-342900">
              <a:lnSpc>
                <a:spcPct val="85000"/>
              </a:lnSpc>
              <a:buFont typeface="Wingdings" panose="05000000000000000000" pitchFamily="2" charset="2"/>
              <a:buChar char="§"/>
              <a:defRPr sz="1400">
                <a:latin typeface="Palatino Linotype" panose="02040502050505030304" pitchFamily="18" charset="0"/>
              </a:defRPr>
            </a:lvl2pPr>
            <a:lvl3pPr>
              <a:defRPr sz="14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0" y="6553201"/>
            <a:ext cx="609600" cy="365125"/>
          </a:xfrm>
        </p:spPr>
        <p:txBody>
          <a:bodyPr/>
          <a:lstStyle/>
          <a:p>
            <a:fld id="{9B1A8B49-02CA-4884-9AB6-9E6F8B5D93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38560" y="6574536"/>
            <a:ext cx="853440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54ED8-8060-664E-AE7B-E8151051CE62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39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:\Admin\Client &amp; Business Development\.01 Master\DG Branding\Dolinka Group Marketing Material\Stock Images\iStock\iStock_000003929033Smal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2" r="3153"/>
          <a:stretch/>
        </p:blipFill>
        <p:spPr bwMode="auto">
          <a:xfrm>
            <a:off x="1" y="-505710"/>
            <a:ext cx="12188040" cy="85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6200" y="0"/>
            <a:ext cx="12268199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" y="6533713"/>
            <a:ext cx="58013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1" y="1866900"/>
            <a:ext cx="10814491" cy="3124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5000"/>
              </a:lnSpc>
              <a:spcBef>
                <a:spcPts val="336"/>
              </a:spcBef>
              <a:buNone/>
              <a:defRPr sz="4500" b="1" cap="all" baseline="0">
                <a:solidFill>
                  <a:srgbClr val="7C2529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8B49-02CA-4884-9AB6-9E6F8B5D93F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322492" y="2243091"/>
            <a:ext cx="869509" cy="4626782"/>
            <a:chOff x="8491869" y="2231216"/>
            <a:chExt cx="652132" cy="4626782"/>
          </a:xfrm>
        </p:grpSpPr>
        <p:sp>
          <p:nvSpPr>
            <p:cNvPr id="13" name="Rectangle 12"/>
            <p:cNvSpPr/>
            <p:nvPr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solidFill>
              <a:srgbClr val="7C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ight Triangle 13"/>
            <p:cNvSpPr/>
            <p:nvPr/>
          </p:nvSpPr>
          <p:spPr>
            <a:xfrm rot="16200000">
              <a:off x="8317394" y="2405691"/>
              <a:ext cx="1001081" cy="652132"/>
            </a:xfrm>
            <a:prstGeom prst="rtTriangle">
              <a:avLst/>
            </a:prstGeom>
            <a:solidFill>
              <a:srgbClr val="7C25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396240" y="274320"/>
            <a:ext cx="11399520" cy="630936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3" descr="S:\Admin\Client &amp; Business Development\.01 Master\DG Branding\CS Rebranding\Logo\CS-FINAL-ICON-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56340"/>
            <a:ext cx="520700" cy="5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9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" y="6533713"/>
            <a:ext cx="58013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2" descr="S:\Admin\Templates\Image Files\Approved Deliverable Images\shutterstock_3886679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62"/>
          <a:stretch/>
        </p:blipFill>
        <p:spPr bwMode="auto">
          <a:xfrm>
            <a:off x="-1" y="-1"/>
            <a:ext cx="12192001" cy="68698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-2"/>
            <a:ext cx="12192000" cy="68698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8B49-02CA-4884-9AB6-9E6F8B5D93F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322492" y="2243091"/>
            <a:ext cx="869509" cy="4626782"/>
            <a:chOff x="8491869" y="2231216"/>
            <a:chExt cx="652132" cy="4626782"/>
          </a:xfrm>
        </p:grpSpPr>
        <p:sp>
          <p:nvSpPr>
            <p:cNvPr id="17" name="Rectangle 16"/>
            <p:cNvSpPr/>
            <p:nvPr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solidFill>
              <a:srgbClr val="7C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ight Triangle 17"/>
            <p:cNvSpPr/>
            <p:nvPr/>
          </p:nvSpPr>
          <p:spPr>
            <a:xfrm rot="16200000">
              <a:off x="8317394" y="2405691"/>
              <a:ext cx="1001081" cy="652132"/>
            </a:xfrm>
            <a:prstGeom prst="rtTriangle">
              <a:avLst/>
            </a:prstGeom>
            <a:solidFill>
              <a:srgbClr val="7C25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396240" y="274320"/>
            <a:ext cx="11399520" cy="630936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5257800"/>
            <a:ext cx="3454400" cy="8382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lvl="0"/>
            <a:r>
              <a:rPr lang="en-US" dirty="0"/>
              <a:t>Presenter Name </a:t>
            </a:r>
          </a:p>
          <a:p>
            <a:pPr lvl="0"/>
            <a:r>
              <a:rPr lang="en-US" dirty="0"/>
              <a:t>Presenter Email Presenter </a:t>
            </a:r>
          </a:p>
          <a:p>
            <a:pPr lvl="0"/>
            <a:r>
              <a:rPr lang="en-US" dirty="0"/>
              <a:t>Direct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165600" y="4038600"/>
            <a:ext cx="7172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C2529"/>
                </a:solidFill>
                <a:latin typeface="Palatino Linotype" panose="02040502050505030304" pitchFamily="18" charset="0"/>
              </a:rPr>
              <a:t>QUESTIONS</a:t>
            </a:r>
          </a:p>
        </p:txBody>
      </p:sp>
      <p:pic>
        <p:nvPicPr>
          <p:cNvPr id="13" name="Picture 3" descr="S:\Admin\Client &amp; Business Development\.01 Master\DG Branding\CS Rebranding\Logo\CS-FINAL-ICON-COLOR.png">
            <a:extLst>
              <a:ext uri="{FF2B5EF4-FFF2-40B4-BE49-F238E27FC236}">
                <a16:creationId xmlns:a16="http://schemas.microsoft.com/office/drawing/2014/main" id="{18E7883B-E42B-40A8-9FA7-6B07291731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56340"/>
            <a:ext cx="520700" cy="5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1D78B-C3A7-4000-9A44-45E7038F7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8B49-02CA-4884-9AB6-9E6F8B5D9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22492" y="2233550"/>
            <a:ext cx="869509" cy="4626782"/>
            <a:chOff x="8491869" y="2231216"/>
            <a:chExt cx="652132" cy="4626782"/>
          </a:xfrm>
        </p:grpSpPr>
        <p:sp>
          <p:nvSpPr>
            <p:cNvPr id="8" name="Rectangle 7"/>
            <p:cNvSpPr/>
            <p:nvPr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solidFill>
              <a:srgbClr val="7C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8317394" y="2405691"/>
              <a:ext cx="1001081" cy="652132"/>
            </a:xfrm>
            <a:prstGeom prst="rtTriangle">
              <a:avLst/>
            </a:prstGeom>
            <a:solidFill>
              <a:srgbClr val="7C25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6240" y="274320"/>
            <a:ext cx="11399520" cy="630936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532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9B1A8B49-02CA-4884-9AB6-9E6F8B5D9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396240" y="6596086"/>
            <a:ext cx="58013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kern="1200" cap="all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Omaha public Schools</a:t>
            </a:r>
            <a:endParaRPr lang="en-US" sz="900" b="1" kern="1200" cap="all" baseline="0" dirty="0">
              <a:solidFill>
                <a:srgbClr val="5A5B5B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13" name="Picture 3" descr="S:\Admin\Client &amp; Business Development\.01 Master\DG Branding\CS Rebranding\Logo\CS-FINAL-ICON-COL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0900" y="356340"/>
            <a:ext cx="532040" cy="5569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BE2AA6-16CB-4F1B-9C77-F8AF86E6E0F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6240" y="274320"/>
            <a:ext cx="1191830" cy="4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49" r:id="rId3"/>
    <p:sldLayoutId id="2147483654" r:id="rId4"/>
    <p:sldLayoutId id="2147483651" r:id="rId5"/>
    <p:sldLayoutId id="2147483652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EE521-D7DE-47D7-B979-E5A719FCA8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3994" y="4495801"/>
            <a:ext cx="4286249" cy="533400"/>
          </a:xfrm>
        </p:spPr>
        <p:txBody>
          <a:bodyPr/>
          <a:lstStyle/>
          <a:p>
            <a:r>
              <a:rPr lang="en-US" dirty="0"/>
              <a:t>Boundary Process &amp; Recommendations</a:t>
            </a:r>
          </a:p>
          <a:p>
            <a:r>
              <a:rPr lang="en-US" dirty="0"/>
              <a:t>Board Updated</a:t>
            </a:r>
          </a:p>
          <a:p>
            <a:endParaRPr lang="en-US" dirty="0"/>
          </a:p>
          <a:p>
            <a:r>
              <a:rPr lang="en-US" dirty="0"/>
              <a:t>august 19, 2019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80499-2101-420D-9CC3-9FFEB14228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44216" y="4076701"/>
            <a:ext cx="4267199" cy="685800"/>
          </a:xfrm>
        </p:spPr>
        <p:txBody>
          <a:bodyPr/>
          <a:lstStyle/>
          <a:p>
            <a:r>
              <a:rPr lang="en-US" dirty="0"/>
              <a:t>Omaha Public Schools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EC35B-2BCB-DD22-323E-58EF39B3C5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2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Community Meetings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273AF-5CDD-49F2-B721-01F054B8FC07}"/>
              </a:ext>
            </a:extLst>
          </p:cNvPr>
          <p:cNvSpPr txBox="1"/>
          <p:nvPr/>
        </p:nvSpPr>
        <p:spPr>
          <a:xfrm>
            <a:off x="646587" y="1524000"/>
            <a:ext cx="10892245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April 16 – South Omaha elementary/middle boundary community meeting at South High Magnet (6 p.m.-8 p.m.)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April 22 – High school boundary meeting at Burke High School (6 p.m.-8 p.m.)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April 23 – High school boundary meeting at South High Magnet (6 p.m.-8 p.m.)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April 29 – High school boundary meeting at Central High School (6 p.m.-8 p.m.)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April 30 – High school boundary meeting at Northwest High Magnet (6 p.m.-8 p.m.)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May 6– High school boundary meeting at North High Magnet (6 p.m.-8 p.m.)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May 7– High school boundary meeting at Benson High Magnet (6 p.m.-8 p.m.)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May 8– High school boundary meeting at Bryan High School (6 p.m.-8 p.m.)</a:t>
            </a:r>
          </a:p>
        </p:txBody>
      </p:sp>
    </p:spTree>
    <p:extLst>
      <p:ext uri="{BB962C8B-B14F-4D97-AF65-F5344CB8AC3E}">
        <p14:creationId xmlns:p14="http://schemas.microsoft.com/office/powerpoint/2010/main" val="352855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Boundary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273AF-5CDD-49F2-B721-01F054B8FC07}"/>
              </a:ext>
            </a:extLst>
          </p:cNvPr>
          <p:cNvSpPr txBox="1"/>
          <p:nvPr/>
        </p:nvSpPr>
        <p:spPr>
          <a:xfrm>
            <a:off x="385355" y="1108622"/>
            <a:ext cx="61678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Palatino Linotype" panose="02040502050505030304" pitchFamily="18" charset="0"/>
              </a:rPr>
              <a:t>OPS Attendance Boundary Change Website – boundary.ops.org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Overview of process and need to change boundaries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Links to view and download proposed options for elementary and middle schools in South Omaha and all high schools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Links to online surveys to provide feedback on proposed options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All materials available in both English and Spanish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School search tool to view your home attendance area for all boundary options presented</a:t>
            </a: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BCFE58D-33F7-48CA-87BE-EC962384C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5" t="9223" r="20000"/>
          <a:stretch/>
        </p:blipFill>
        <p:spPr>
          <a:xfrm>
            <a:off x="6553144" y="1219200"/>
            <a:ext cx="520279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1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Community Meetings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273AF-5CDD-49F2-B721-01F054B8FC07}"/>
              </a:ext>
            </a:extLst>
          </p:cNvPr>
          <p:cNvSpPr txBox="1"/>
          <p:nvPr/>
        </p:nvSpPr>
        <p:spPr>
          <a:xfrm>
            <a:off x="385355" y="1108622"/>
            <a:ext cx="7768045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South Omaha elementary/middle boundary meeting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Ten attendees on April 16</a:t>
            </a:r>
            <a:r>
              <a:rPr lang="en-US" sz="2000" baseline="30000" dirty="0">
                <a:latin typeface="Palatino Linotype"/>
              </a:rPr>
              <a:t>th</a:t>
            </a:r>
            <a:r>
              <a:rPr lang="en-US" sz="2000" dirty="0">
                <a:latin typeface="Palatino Linotype"/>
              </a:rPr>
              <a:t> 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Twenty-one online survey responses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High school boundary meetings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Approximately 275 combined attendees at seven meetings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526 online survey responses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31 respondents did not identify a high school home attendance area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u="sng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2FA779BF-3F96-431F-AB13-8D227AB4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276600"/>
            <a:ext cx="3697388" cy="28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2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Palatino Linotype"/>
              </a:rPr>
              <a:t>Recommendations Work session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CD8E6-E48E-435F-90DB-C8AFF142F91B}"/>
              </a:ext>
            </a:extLst>
          </p:cNvPr>
          <p:cNvSpPr txBox="1"/>
          <p:nvPr/>
        </p:nvSpPr>
        <p:spPr>
          <a:xfrm>
            <a:off x="385355" y="1108622"/>
            <a:ext cx="10892245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/>
              </a:rPr>
              <a:t>Internal work session with Student Assignment Plan Committee, Cooperative Strategies and Jacobs to develop final recommendations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Reviewed initial boundary creation group data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Reviewed option alignment to the parameters for boundary creation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Reviewed feedback from community meetings and online surveys</a:t>
            </a:r>
          </a:p>
          <a:p>
            <a:pPr lvl="1">
              <a:lnSpc>
                <a:spcPct val="150000"/>
              </a:lnSpc>
            </a:pPr>
            <a:endParaRPr lang="en-US" sz="1600" b="1" u="sng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BC43E58E-0BA0-46F7-BB2B-61B61F3FA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83562"/>
            <a:ext cx="4557306" cy="1657426"/>
          </a:xfrm>
          <a:prstGeom prst="rect">
            <a:avLst/>
          </a:prstGeom>
        </p:spPr>
      </p:pic>
      <p:pic>
        <p:nvPicPr>
          <p:cNvPr id="6" name="Picture 5" descr="table">
            <a:extLst>
              <a:ext uri="{FF2B5EF4-FFF2-40B4-BE49-F238E27FC236}">
                <a16:creationId xmlns:a16="http://schemas.microsoft.com/office/drawing/2014/main" id="{4AB27C15-014B-44F4-BCD7-219C91B38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383562"/>
            <a:ext cx="4557306" cy="1657426"/>
          </a:xfrm>
          <a:prstGeom prst="rect">
            <a:avLst/>
          </a:prstGeom>
        </p:spPr>
      </p:pic>
      <p:pic>
        <p:nvPicPr>
          <p:cNvPr id="7" name="Picture 6" descr="table">
            <a:extLst>
              <a:ext uri="{FF2B5EF4-FFF2-40B4-BE49-F238E27FC236}">
                <a16:creationId xmlns:a16="http://schemas.microsoft.com/office/drawing/2014/main" id="{A1B31A5A-3FF0-4483-9CDC-6B4EB4FD7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121742"/>
            <a:ext cx="4564545" cy="16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8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South Omaha Recommendation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EE786-C5C9-4896-9153-12C823795BE3}"/>
              </a:ext>
            </a:extLst>
          </p:cNvPr>
          <p:cNvSpPr txBox="1"/>
          <p:nvPr/>
        </p:nvSpPr>
        <p:spPr>
          <a:xfrm>
            <a:off x="380999" y="914400"/>
            <a:ext cx="5943119" cy="1751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South Omaha Recommendation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K-5 live-in utilization ranges from 46.1% to 96.9%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One elementary school splits at middle school level 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Middle school live-in utilization ranges from a low of 87.5% to a high of 97.1%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8A0100B-4B27-4EDD-B352-658E2AADD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1"/>
          <a:stretch/>
        </p:blipFill>
        <p:spPr>
          <a:xfrm>
            <a:off x="6324119" y="990600"/>
            <a:ext cx="5182081" cy="5790362"/>
          </a:xfrm>
          <a:prstGeom prst="rect">
            <a:avLst/>
          </a:prstGeom>
        </p:spPr>
      </p:pic>
      <p:pic>
        <p:nvPicPr>
          <p:cNvPr id="4" name="Picture 3" descr="table">
            <a:extLst>
              <a:ext uri="{FF2B5EF4-FFF2-40B4-BE49-F238E27FC236}">
                <a16:creationId xmlns:a16="http://schemas.microsoft.com/office/drawing/2014/main" id="{1FFBD0F9-B01C-4BD4-84B1-350941B43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81" y="2667000"/>
            <a:ext cx="5409801" cy="2492490"/>
          </a:xfrm>
          <a:prstGeom prst="rect">
            <a:avLst/>
          </a:prstGeom>
        </p:spPr>
      </p:pic>
      <p:pic>
        <p:nvPicPr>
          <p:cNvPr id="5" name="Picture 4" descr="table">
            <a:extLst>
              <a:ext uri="{FF2B5EF4-FFF2-40B4-BE49-F238E27FC236}">
                <a16:creationId xmlns:a16="http://schemas.microsoft.com/office/drawing/2014/main" id="{8C69035B-7DEA-403F-95E1-E6DF37016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81" y="5242226"/>
            <a:ext cx="5409801" cy="12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South Omaha Recommendation</a:t>
            </a:r>
          </a:p>
        </p:txBody>
      </p:sp>
      <p:pic>
        <p:nvPicPr>
          <p:cNvPr id="4" name="Picture 3" descr="table">
            <a:extLst>
              <a:ext uri="{FF2B5EF4-FFF2-40B4-BE49-F238E27FC236}">
                <a16:creationId xmlns:a16="http://schemas.microsoft.com/office/drawing/2014/main" id="{1FFBD0F9-B01C-4BD4-84B1-350941B43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322" y="1098103"/>
            <a:ext cx="7374499" cy="3397697"/>
          </a:xfrm>
          <a:prstGeom prst="rect">
            <a:avLst/>
          </a:prstGeom>
        </p:spPr>
      </p:pic>
      <p:pic>
        <p:nvPicPr>
          <p:cNvPr id="5" name="Picture 4" descr="table">
            <a:extLst>
              <a:ext uri="{FF2B5EF4-FFF2-40B4-BE49-F238E27FC236}">
                <a16:creationId xmlns:a16="http://schemas.microsoft.com/office/drawing/2014/main" id="{8C69035B-7DEA-403F-95E1-E6DF3701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322" y="4771882"/>
            <a:ext cx="7374498" cy="17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512F15B-AAE6-4E8E-89CE-4B34DC818E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r="14772"/>
          <a:stretch/>
        </p:blipFill>
        <p:spPr>
          <a:xfrm>
            <a:off x="6096000" y="992149"/>
            <a:ext cx="5626196" cy="56261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High School Recommendation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EE786-C5C9-4896-9153-12C823795BE3}"/>
              </a:ext>
            </a:extLst>
          </p:cNvPr>
          <p:cNvSpPr txBox="1"/>
          <p:nvPr/>
        </p:nvSpPr>
        <p:spPr>
          <a:xfrm>
            <a:off x="381000" y="1095439"/>
            <a:ext cx="5711710" cy="2369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High School Recommendation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Live-in utilization ranges from 67.2% to 87.1%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Shared HS attendance zones eliminated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Six elementary schools split at high school level (Beals, Belle Ryan, Druid Hill, Field Club, New 10th &amp; Pine and Western Hills)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Eight middle schools split at the high school level</a:t>
            </a:r>
          </a:p>
        </p:txBody>
      </p:sp>
      <p:pic>
        <p:nvPicPr>
          <p:cNvPr id="8" name="Picture 7" descr="table">
            <a:extLst>
              <a:ext uri="{FF2B5EF4-FFF2-40B4-BE49-F238E27FC236}">
                <a16:creationId xmlns:a16="http://schemas.microsoft.com/office/drawing/2014/main" id="{A56F8C63-5D9A-419A-B9F5-B0DFBCB48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10" y="3556051"/>
            <a:ext cx="5689600" cy="23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High School Recommendation</a:t>
            </a:r>
          </a:p>
        </p:txBody>
      </p:sp>
      <p:pic>
        <p:nvPicPr>
          <p:cNvPr id="7" name="Picture 6" descr="table">
            <a:extLst>
              <a:ext uri="{FF2B5EF4-FFF2-40B4-BE49-F238E27FC236}">
                <a16:creationId xmlns:a16="http://schemas.microsoft.com/office/drawing/2014/main" id="{AECBC248-DFB0-48D4-B839-C71EC449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48" y="1676400"/>
            <a:ext cx="9395904" cy="39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068824-A63B-4282-A437-83184F5EE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Boundary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2C1A5-73DA-4C7B-B88C-4F23BFD18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496" y="1066800"/>
            <a:ext cx="10566400" cy="3883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2021-22</a:t>
            </a:r>
          </a:p>
          <a:p>
            <a:pPr marL="989965" lvl="1" indent="-380365"/>
            <a:r>
              <a:rPr lang="en-US" sz="2400" b="1" dirty="0">
                <a:latin typeface="Palatino Linotype"/>
              </a:rPr>
              <a:t>Ft. Crook Elementary opens: </a:t>
            </a:r>
            <a:r>
              <a:rPr lang="en-US" sz="2400" dirty="0">
                <a:latin typeface="Palatino Linotype"/>
              </a:rPr>
              <a:t>change to Chandler View and Gomez Elementary attendance areas</a:t>
            </a:r>
          </a:p>
          <a:p>
            <a:pPr marL="1523365" lvl="2" indent="-304165"/>
            <a:r>
              <a:rPr lang="en-US" sz="2400" dirty="0"/>
              <a:t>Opens as K-4 in 21-22</a:t>
            </a:r>
          </a:p>
          <a:p>
            <a:pPr marL="1523365" lvl="2" indent="-304165"/>
            <a:r>
              <a:rPr lang="en-US" sz="2400" dirty="0"/>
              <a:t>Expands to a K-5 in 22-23</a:t>
            </a:r>
          </a:p>
          <a:p>
            <a:pPr marL="989965" lvl="1" indent="-304165"/>
            <a:r>
              <a:rPr lang="en-US" sz="2400" b="1" dirty="0">
                <a:latin typeface="Palatino Linotype"/>
              </a:rPr>
              <a:t>Marrs Magnet Middle boundary change: </a:t>
            </a:r>
            <a:r>
              <a:rPr lang="en-US" sz="2400" dirty="0">
                <a:latin typeface="Palatino Linotype"/>
              </a:rPr>
              <a:t>change to Bryan Middle attendance area to align all of Ft. Crook Elementary to Marrs Magnet Middle</a:t>
            </a:r>
          </a:p>
          <a:p>
            <a:pPr marL="989965" lvl="1" indent="-304165"/>
            <a:r>
              <a:rPr lang="en-US" sz="2400" b="1" dirty="0">
                <a:latin typeface="Palatino Linotype"/>
              </a:rPr>
              <a:t>Gomez Elementary boundary change: </a:t>
            </a:r>
            <a:r>
              <a:rPr lang="en-US" sz="2400" dirty="0">
                <a:latin typeface="Palatino Linotype"/>
              </a:rPr>
              <a:t>portion of Spring Lake Magnet Elementary is moved to Gomez Elementary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9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55CD0-CC34-4BD7-B336-7768819C1C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Boundary Timeline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5454-CBA3-4CCF-9174-BFAB3F7F04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496" y="1066800"/>
            <a:ext cx="10566400" cy="54445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2022-23</a:t>
            </a:r>
          </a:p>
          <a:p>
            <a:pPr marL="989965" lvl="1" indent="-380365"/>
            <a:r>
              <a:rPr lang="en-US" sz="2600" b="1" dirty="0">
                <a:latin typeface="Palatino Linotype"/>
              </a:rPr>
              <a:t>10</a:t>
            </a:r>
            <a:r>
              <a:rPr lang="en-US" sz="2600" b="1" baseline="30000" dirty="0">
                <a:latin typeface="Palatino Linotype"/>
              </a:rPr>
              <a:t>th</a:t>
            </a:r>
            <a:r>
              <a:rPr lang="en-US" sz="2600" b="1" dirty="0">
                <a:latin typeface="Palatino Linotype"/>
              </a:rPr>
              <a:t> &amp; Pine Elementary opens: </a:t>
            </a:r>
            <a:r>
              <a:rPr lang="en-US" sz="2600" dirty="0">
                <a:latin typeface="Palatino Linotype"/>
              </a:rPr>
              <a:t>change to Bancroft and </a:t>
            </a:r>
            <a:r>
              <a:rPr lang="en-US" sz="2600" dirty="0" err="1">
                <a:latin typeface="Palatino Linotype"/>
              </a:rPr>
              <a:t>Castelar</a:t>
            </a:r>
            <a:r>
              <a:rPr lang="en-US" sz="2600" dirty="0">
                <a:latin typeface="Palatino Linotype"/>
              </a:rPr>
              <a:t> Elementary attendance areas</a:t>
            </a:r>
          </a:p>
          <a:p>
            <a:pPr marL="1523365" lvl="2" indent="-304165"/>
            <a:r>
              <a:rPr lang="en-US" sz="2600" dirty="0"/>
              <a:t>Opens as K-5 in 22-23</a:t>
            </a:r>
          </a:p>
          <a:p>
            <a:pPr marL="989965" lvl="1" indent="-304165"/>
            <a:r>
              <a:rPr lang="en-US" sz="2600" b="1" dirty="0"/>
              <a:t>Norris Middle receives 6</a:t>
            </a:r>
            <a:r>
              <a:rPr lang="en-US" sz="2600" b="1" baseline="30000" dirty="0"/>
              <a:t>th</a:t>
            </a:r>
            <a:r>
              <a:rPr lang="en-US" sz="2600" b="1" dirty="0"/>
              <a:t> grade from 10</a:t>
            </a:r>
            <a:r>
              <a:rPr lang="en-US" sz="2600" b="1" baseline="30000" dirty="0"/>
              <a:t>th</a:t>
            </a:r>
            <a:r>
              <a:rPr lang="en-US" sz="2600" b="1" dirty="0"/>
              <a:t> &amp; Pine</a:t>
            </a:r>
            <a:r>
              <a:rPr lang="en-US" sz="2600" dirty="0"/>
              <a:t> (Bancroft Elementary portion)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Bancroft Elementary boundary change:</a:t>
            </a:r>
            <a:r>
              <a:rPr lang="en-US" sz="2600" dirty="0">
                <a:latin typeface="Palatino Linotype"/>
              </a:rPr>
              <a:t> portion of Spring Lake Magnet Elementary moved to Bancroft Elementary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Marrs Magnet Middle boundary change: </a:t>
            </a:r>
            <a:r>
              <a:rPr lang="en-US" sz="2600" dirty="0">
                <a:latin typeface="Palatino Linotype"/>
              </a:rPr>
              <a:t>change to Norris Middle attendance area to align all of Bancroft Elementary moved to Marrs Magnet Middle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Marrs Magnet Middle transitions to 6-8</a:t>
            </a:r>
          </a:p>
          <a:p>
            <a:pPr marL="1523365" lvl="2" indent="-304165"/>
            <a:r>
              <a:rPr lang="en-US" sz="2600" dirty="0">
                <a:latin typeface="Palatino Linotype"/>
              </a:rPr>
              <a:t>Bancroft Elementary sends 6</a:t>
            </a:r>
            <a:r>
              <a:rPr lang="en-US" sz="2600" baseline="30000" dirty="0">
                <a:latin typeface="Palatino Linotype"/>
              </a:rPr>
              <a:t>th</a:t>
            </a:r>
            <a:r>
              <a:rPr lang="en-US" sz="2600" dirty="0">
                <a:latin typeface="Palatino Linotype"/>
              </a:rPr>
              <a:t> grade to Marrs Magnet Middle</a:t>
            </a:r>
            <a:endParaRPr lang="en-US" sz="2600" dirty="0"/>
          </a:p>
          <a:p>
            <a:pPr marL="1523365" lvl="2" indent="-304165"/>
            <a:r>
              <a:rPr lang="en-US" sz="2600" dirty="0">
                <a:latin typeface="Palatino Linotype"/>
              </a:rPr>
              <a:t>Gomez Elementary add 5</a:t>
            </a:r>
            <a:r>
              <a:rPr lang="en-US" sz="2600" baseline="30000" dirty="0">
                <a:latin typeface="Palatino Linotype"/>
              </a:rPr>
              <a:t>th</a:t>
            </a:r>
            <a:r>
              <a:rPr lang="en-US" sz="2600" dirty="0">
                <a:latin typeface="Palatino Linotype"/>
              </a:rPr>
              <a:t> grade from Marrs Magnet Middle</a:t>
            </a:r>
            <a:endParaRPr lang="en-US" sz="2600" dirty="0"/>
          </a:p>
          <a:p>
            <a:pPr marL="1523365" lvl="2" indent="-304165"/>
            <a:r>
              <a:rPr lang="en-US" sz="2600" dirty="0">
                <a:latin typeface="Palatino Linotype"/>
              </a:rPr>
              <a:t>Ft Crook Elementary adds 5</a:t>
            </a:r>
            <a:r>
              <a:rPr lang="en-US" sz="2600" baseline="30000" dirty="0">
                <a:latin typeface="Palatino Linotype"/>
              </a:rPr>
              <a:t>th</a:t>
            </a:r>
            <a:r>
              <a:rPr lang="en-US" sz="2600" dirty="0">
                <a:latin typeface="Palatino Linotype"/>
              </a:rPr>
              <a:t> grade from Marrs Magnet Middle</a:t>
            </a:r>
            <a:endParaRPr lang="en-US" sz="2600" dirty="0"/>
          </a:p>
          <a:p>
            <a:pPr marL="1523365" lvl="2" indent="-304165"/>
            <a:r>
              <a:rPr lang="en-US" sz="2600" dirty="0">
                <a:latin typeface="Palatino Linotype"/>
              </a:rPr>
              <a:t>Spring Lake Elementary adds 5</a:t>
            </a:r>
            <a:r>
              <a:rPr lang="en-US" sz="2600" baseline="30000" dirty="0">
                <a:latin typeface="Palatino Linotype"/>
              </a:rPr>
              <a:t>th</a:t>
            </a:r>
            <a:r>
              <a:rPr lang="en-US" sz="2600" dirty="0">
                <a:latin typeface="Palatino Linotype"/>
              </a:rPr>
              <a:t> grade form Marrs  Magnet Middle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42FA-8F6D-4E07-9950-F92DC5DCB6EE}"/>
              </a:ext>
            </a:extLst>
          </p:cNvPr>
          <p:cNvSpPr txBox="1"/>
          <p:nvPr/>
        </p:nvSpPr>
        <p:spPr>
          <a:xfrm>
            <a:off x="914400" y="1295400"/>
            <a:ext cx="9829800" cy="46628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00150" lvl="2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Purpose</a:t>
            </a:r>
          </a:p>
          <a:p>
            <a:pPr marL="1200150" lvl="2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Process </a:t>
            </a:r>
          </a:p>
          <a:p>
            <a:pPr marL="1200150" lvl="2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Community Meeting Results</a:t>
            </a:r>
          </a:p>
          <a:p>
            <a:pPr marL="1200150" lvl="2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Boundary Recommendations</a:t>
            </a:r>
          </a:p>
          <a:p>
            <a:pPr marL="1200150" lvl="2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Timeline &amp; Implementation </a:t>
            </a:r>
          </a:p>
          <a:p>
            <a:pPr marL="1200150" lvl="2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Student Assignment Plan</a:t>
            </a:r>
          </a:p>
          <a:p>
            <a:pPr marL="1200150" lvl="2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Q &amp; A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162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C5196-C55B-43AD-A80E-55138F416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Boundary Timeline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5B8D-E31B-4BB9-8308-4E63BAED3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496" y="1066800"/>
            <a:ext cx="10566400" cy="5334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2022-23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156</a:t>
            </a:r>
            <a:r>
              <a:rPr lang="en-US" sz="2600" b="1" baseline="30000" dirty="0">
                <a:latin typeface="Palatino Linotype"/>
              </a:rPr>
              <a:t>th</a:t>
            </a:r>
            <a:r>
              <a:rPr lang="en-US" sz="2600" b="1" dirty="0">
                <a:latin typeface="Palatino Linotype"/>
              </a:rPr>
              <a:t> &amp; Ida High School opens: </a:t>
            </a:r>
            <a:r>
              <a:rPr lang="en-US" sz="2600" dirty="0">
                <a:latin typeface="Palatino Linotype"/>
              </a:rPr>
              <a:t>changes to Burke High and Northwest High attendance areas</a:t>
            </a:r>
          </a:p>
          <a:p>
            <a:pPr marL="1523365" lvl="2" indent="-304165"/>
            <a:r>
              <a:rPr lang="en-US" sz="2600" dirty="0"/>
              <a:t>Opens as 9-10 in 22-23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60</a:t>
            </a:r>
            <a:r>
              <a:rPr lang="en-US" sz="2600" b="1" baseline="30000" dirty="0">
                <a:latin typeface="Palatino Linotype"/>
              </a:rPr>
              <a:t>th</a:t>
            </a:r>
            <a:r>
              <a:rPr lang="en-US" sz="2600" b="1" dirty="0">
                <a:latin typeface="Palatino Linotype"/>
              </a:rPr>
              <a:t> &amp; L High School opens: </a:t>
            </a:r>
            <a:r>
              <a:rPr lang="en-US" sz="2600" dirty="0">
                <a:latin typeface="Palatino Linotype"/>
              </a:rPr>
              <a:t>changes to Bryan High and South High attendance areas</a:t>
            </a:r>
          </a:p>
          <a:p>
            <a:pPr marL="1523365" lvl="2" indent="-304165"/>
            <a:r>
              <a:rPr lang="en-US" sz="2600" dirty="0"/>
              <a:t>Opens as 9-10 in 22-23</a:t>
            </a:r>
          </a:p>
          <a:p>
            <a:pPr marL="989965" lvl="1" indent="-304165">
              <a:spcAft>
                <a:spcPts val="600"/>
              </a:spcAft>
            </a:pPr>
            <a:r>
              <a:rPr lang="en-US" sz="2600" b="1" dirty="0">
                <a:latin typeface="Palatino Linotype"/>
              </a:rPr>
              <a:t>Benson High Magnet boundary change: </a:t>
            </a:r>
            <a:r>
              <a:rPr lang="en-US" sz="2600" dirty="0">
                <a:latin typeface="Palatino Linotype"/>
              </a:rPr>
              <a:t>portion of Central High moved to Benson High Magnet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North High Magnet boundary change: </a:t>
            </a:r>
            <a:r>
              <a:rPr lang="en-US" sz="2600" dirty="0">
                <a:latin typeface="Palatino Linotype"/>
              </a:rPr>
              <a:t>portion of Central High moved to North High Magnet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Northwest High Magnet boundary change: </a:t>
            </a:r>
            <a:r>
              <a:rPr lang="en-US" sz="2600" dirty="0">
                <a:latin typeface="Palatino Linotype"/>
              </a:rPr>
              <a:t>portions of Benson High Magnet and North High Magnet moved to Northwest High Magnet</a:t>
            </a:r>
          </a:p>
          <a:p>
            <a:pPr marL="989965" lvl="1" indent="-304165"/>
            <a:r>
              <a:rPr lang="en-US" sz="2600" b="1" dirty="0">
                <a:latin typeface="Palatino Linotype"/>
              </a:rPr>
              <a:t>Bryan High/South High shared boundary change:</a:t>
            </a:r>
            <a:r>
              <a:rPr lang="en-US" sz="2600" dirty="0">
                <a:latin typeface="Palatino Linotype"/>
              </a:rPr>
              <a:t> the Bryan High and South High Magnet shared area is split between both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7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7D15A-B70E-44E0-9269-D4AD5EF967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Boundary Timeline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C8D67-2E93-4CE7-9C98-BDA1430B3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496" y="1065441"/>
            <a:ext cx="10566400" cy="3013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2023-24</a:t>
            </a:r>
          </a:p>
          <a:p>
            <a:pPr marL="989330" lvl="1" indent="-456565"/>
            <a:r>
              <a:rPr lang="en-US" sz="2000" b="1" dirty="0">
                <a:latin typeface="Palatino Linotype"/>
              </a:rPr>
              <a:t>42</a:t>
            </a:r>
            <a:r>
              <a:rPr lang="en-US" sz="2000" b="1" baseline="30000" dirty="0">
                <a:latin typeface="Palatino Linotype"/>
              </a:rPr>
              <a:t>nd</a:t>
            </a:r>
            <a:r>
              <a:rPr lang="en-US" sz="2000" b="1" dirty="0">
                <a:latin typeface="Palatino Linotype"/>
              </a:rPr>
              <a:t> &amp; Y Middle opens: c</a:t>
            </a:r>
            <a:r>
              <a:rPr lang="en-US" sz="2000" dirty="0">
                <a:latin typeface="Palatino Linotype"/>
              </a:rPr>
              <a:t>hanges to Bryan Middle and Norris Middle attendance areas</a:t>
            </a:r>
          </a:p>
          <a:p>
            <a:pPr marL="1523365" lvl="2" indent="-304165"/>
            <a:r>
              <a:rPr lang="en-US" sz="2000" dirty="0">
                <a:latin typeface="Palatino Linotype"/>
              </a:rPr>
              <a:t>Opens as grades 6-7 in 23-24</a:t>
            </a:r>
          </a:p>
          <a:p>
            <a:pPr marL="1523365" lvl="2" indent="-304165"/>
            <a:r>
              <a:rPr lang="en-US" sz="2000" dirty="0">
                <a:latin typeface="Palatino Linotype"/>
              </a:rPr>
              <a:t>Expands to grades 6-8 in 24-25</a:t>
            </a:r>
          </a:p>
          <a:p>
            <a:pPr marL="989330" lvl="1" indent="-456565"/>
            <a:r>
              <a:rPr lang="en-US" sz="2000" b="1" dirty="0">
                <a:latin typeface="Palatino Linotype"/>
              </a:rPr>
              <a:t>Gilder Elementary boundary change</a:t>
            </a:r>
            <a:r>
              <a:rPr lang="en-US" sz="2000" dirty="0">
                <a:latin typeface="Palatino Linotype"/>
              </a:rPr>
              <a:t>: portion of Gateway is moved to Gilder</a:t>
            </a:r>
          </a:p>
          <a:p>
            <a:pPr marL="989330" lvl="1" indent="-456565"/>
            <a:r>
              <a:rPr lang="en-US" sz="2000" b="1" dirty="0"/>
              <a:t>6th grade transitions to middle schools:</a:t>
            </a:r>
            <a:endParaRPr lang="en-US" sz="2000" b="1" dirty="0">
              <a:solidFill>
                <a:srgbClr val="C00000"/>
              </a:solidFill>
            </a:endParaRPr>
          </a:p>
          <a:p>
            <a:pPr marL="989965" lvl="1" indent="-304165"/>
            <a:endParaRPr lang="en-US" sz="2650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8C98E8-A231-4E10-BCF4-53D4E6C1342A}"/>
              </a:ext>
            </a:extLst>
          </p:cNvPr>
          <p:cNvSpPr txBox="1">
            <a:spLocks/>
          </p:cNvSpPr>
          <p:nvPr/>
        </p:nvSpPr>
        <p:spPr>
          <a:xfrm>
            <a:off x="609600" y="2819400"/>
            <a:ext cx="10566400" cy="301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00100" marR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9965" lvl="1" indent="-304165"/>
            <a:endParaRPr lang="en-US" sz="2650" dirty="0"/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DEEC3AF-C966-40DA-9876-9B40837FDC65}"/>
              </a:ext>
            </a:extLst>
          </p:cNvPr>
          <p:cNvSpPr txBox="1">
            <a:spLocks/>
          </p:cNvSpPr>
          <p:nvPr/>
        </p:nvSpPr>
        <p:spPr>
          <a:xfrm>
            <a:off x="417328" y="5432166"/>
            <a:ext cx="10566400" cy="1108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marR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00100" marR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9330" lvl="1" indent="-456565"/>
            <a:r>
              <a:rPr lang="en-US" sz="2000" b="1" dirty="0">
                <a:latin typeface="Palatino Linotype"/>
              </a:rPr>
              <a:t>6th grade transitions to middle schools:</a:t>
            </a:r>
            <a:r>
              <a:rPr lang="en-US" sz="2000" dirty="0">
                <a:latin typeface="Palatino Linotype"/>
              </a:rPr>
              <a:t> Alignment to 6-8 middle school grade configuration at Buffett Magnet Middle and King Science &amp; Technology Magnet  (Norris and Lewis &amp; Clark cannot fully align due to physical  space  constraints)</a:t>
            </a:r>
          </a:p>
          <a:p>
            <a:pPr marL="989965" lvl="1" indent="-304165"/>
            <a:endParaRPr lang="en-US" sz="3183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CCB46-28C0-44A6-B393-044C0C47C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82987"/>
              </p:ext>
            </p:extLst>
          </p:nvPr>
        </p:nvGraphicFramePr>
        <p:xfrm>
          <a:off x="1016000" y="3544372"/>
          <a:ext cx="10076871" cy="1640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63">
                  <a:extLst>
                    <a:ext uri="{9D8B030D-6E8A-4147-A177-3AD203B41FA5}">
                      <a16:colId xmlns:a16="http://schemas.microsoft.com/office/drawing/2014/main" val="2537879256"/>
                    </a:ext>
                  </a:extLst>
                </a:gridCol>
                <a:gridCol w="3425151">
                  <a:extLst>
                    <a:ext uri="{9D8B030D-6E8A-4147-A177-3AD203B41FA5}">
                      <a16:colId xmlns:a16="http://schemas.microsoft.com/office/drawing/2014/main" val="3001611136"/>
                    </a:ext>
                  </a:extLst>
                </a:gridCol>
                <a:gridCol w="3358957">
                  <a:extLst>
                    <a:ext uri="{9D8B030D-6E8A-4147-A177-3AD203B41FA5}">
                      <a16:colId xmlns:a16="http://schemas.microsoft.com/office/drawing/2014/main" val="491112316"/>
                    </a:ext>
                  </a:extLst>
                </a:gridCol>
              </a:tblGrid>
              <a:tr h="4215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</a:t>
                      </a:r>
                      <a:r>
                        <a:rPr lang="en-US" sz="2000" baseline="30000" dirty="0"/>
                        <a:t>nd</a:t>
                      </a:r>
                      <a:r>
                        <a:rPr lang="en-US" sz="2000" dirty="0"/>
                        <a:t> &amp; Y Middle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Norris Middle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Bryan Middle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95391"/>
                  </a:ext>
                </a:extLst>
              </a:tr>
              <a:tr h="269537">
                <a:tc>
                  <a:txBody>
                    <a:bodyPr/>
                    <a:lstStyle/>
                    <a:p>
                      <a:r>
                        <a:rPr lang="en-US" sz="1400" dirty="0"/>
                        <a:t>Ashland Park/Robbins Elementary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Ashland Park/Robbins Elementary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Chandler</a:t>
                      </a:r>
                      <a:r>
                        <a:rPr lang="en-US" sz="1400" baseline="0" dirty="0"/>
                        <a:t> View Elementary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7528740"/>
                  </a:ext>
                </a:extLst>
              </a:tr>
              <a:tr h="269537">
                <a:tc>
                  <a:txBody>
                    <a:bodyPr/>
                    <a:lstStyle/>
                    <a:p>
                      <a:r>
                        <a:rPr lang="en-US" sz="1400" dirty="0"/>
                        <a:t>Gateway Elementary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Gilder Elementary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272781"/>
                  </a:ext>
                </a:extLst>
              </a:tr>
              <a:tr h="269537">
                <a:tc>
                  <a:txBody>
                    <a:bodyPr/>
                    <a:lstStyle/>
                    <a:p>
                      <a:r>
                        <a:rPr lang="en-US" sz="1400" dirty="0"/>
                        <a:t>Indian Hill Elementary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Highland Elementary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8117767"/>
                  </a:ext>
                </a:extLst>
              </a:tr>
              <a:tr h="2695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Pawnee Elementary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839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60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E9703-637C-4A6F-B7FF-67832C197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SAP TIMELINE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F7B31-9F3F-4EA8-9367-2ADE6B7FD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496" y="1371600"/>
            <a:ext cx="10566400" cy="4495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6565" indent="-456565"/>
            <a:r>
              <a:rPr lang="en-US" sz="2400" b="1" dirty="0"/>
              <a:t>Elementary Partner Zone Change</a:t>
            </a:r>
          </a:p>
          <a:p>
            <a:pPr marL="989330" lvl="1" indent="-456565"/>
            <a:r>
              <a:rPr lang="en-US" sz="2400" dirty="0"/>
              <a:t>In 2021-22, Ft. Crook Elementary is added to elementary Partner Zone 8</a:t>
            </a:r>
          </a:p>
          <a:p>
            <a:pPr marL="989330" lvl="1" indent="-456565"/>
            <a:r>
              <a:rPr lang="en-US" sz="2400" dirty="0"/>
              <a:t>In 2022-23, 10</a:t>
            </a:r>
            <a:r>
              <a:rPr lang="en-US" sz="2400" baseline="30000" dirty="0"/>
              <a:t>th</a:t>
            </a:r>
            <a:r>
              <a:rPr lang="en-US" sz="2400" dirty="0"/>
              <a:t> &amp; Pine Elementary is added to elementary Partner Zone 5</a:t>
            </a:r>
          </a:p>
          <a:p>
            <a:pPr marL="456565" indent="-456565"/>
            <a:r>
              <a:rPr lang="en-US" sz="2400" b="1" dirty="0"/>
              <a:t>Middle School Partner Zone Change</a:t>
            </a:r>
          </a:p>
          <a:p>
            <a:pPr marL="989330" lvl="1" indent="-456565"/>
            <a:r>
              <a:rPr lang="en-US" sz="2400" dirty="0"/>
              <a:t>In 2023-24, 42</a:t>
            </a:r>
            <a:r>
              <a:rPr lang="en-US" sz="2400" baseline="30000" dirty="0"/>
              <a:t>nd</a:t>
            </a:r>
            <a:r>
              <a:rPr lang="en-US" sz="2400" dirty="0"/>
              <a:t> &amp; Y Middle is added to Partner Zone 3</a:t>
            </a:r>
          </a:p>
          <a:p>
            <a:pPr marL="989330" lvl="1" indent="-456565"/>
            <a:r>
              <a:rPr lang="en-US" sz="2400" dirty="0">
                <a:latin typeface="Palatino Linotype"/>
              </a:rPr>
              <a:t>In 2023-24, Beveridge Magnet Middle is added to only Partner Zone 4 and is no longer also in Partner Zone 3</a:t>
            </a:r>
          </a:p>
          <a:p>
            <a:pPr marL="456565" indent="-456565"/>
            <a:r>
              <a:rPr lang="en-US" sz="2400" b="1" dirty="0"/>
              <a:t>High School Student Assignment Plan</a:t>
            </a:r>
            <a:endParaRPr lang="en-US" sz="2400" dirty="0"/>
          </a:p>
          <a:p>
            <a:pPr marL="989330" lvl="1" indent="-456565"/>
            <a:r>
              <a:rPr lang="en-US" sz="2400" dirty="0"/>
              <a:t>Development: September 2019 - October 2020</a:t>
            </a:r>
          </a:p>
          <a:p>
            <a:pPr marL="989330" lvl="1" indent="-456565"/>
            <a:r>
              <a:rPr lang="en-US" sz="2400" dirty="0"/>
              <a:t>Communication November 2020 – August 2022</a:t>
            </a:r>
          </a:p>
          <a:p>
            <a:pPr marL="989330" lvl="1" indent="-456565"/>
            <a:r>
              <a:rPr lang="en-US" sz="2400" dirty="0"/>
              <a:t>Implementation in 2022-23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82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ED12E-5961-4B4C-A30F-BCA4A5D7B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TRANSITION Strategy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52848-A668-4ADE-84A4-D5EA781813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496" y="1295400"/>
            <a:ext cx="105664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Mitigate Impact of Changes by:</a:t>
            </a:r>
          </a:p>
          <a:p>
            <a:pPr marL="989330" lvl="1" indent="-456565"/>
            <a:r>
              <a:rPr lang="en-US" sz="2400" dirty="0">
                <a:latin typeface="Palatino Linotype"/>
              </a:rPr>
              <a:t>Communicating early: personal notification of changes two years in advance of change to impacted families</a:t>
            </a:r>
          </a:p>
          <a:p>
            <a:pPr marL="989330" lvl="1" indent="-456565"/>
            <a:r>
              <a:rPr lang="en-US" sz="2400" dirty="0">
                <a:latin typeface="Palatino Linotype"/>
              </a:rPr>
              <a:t>Communicating often: frequent outreach though various media channels</a:t>
            </a:r>
          </a:p>
          <a:p>
            <a:pPr marL="989951" lvl="1" indent="-456565"/>
            <a:r>
              <a:rPr lang="en-US" sz="2400" dirty="0"/>
              <a:t>Consistently prioritizing the needs of students and families throughout the transition process </a:t>
            </a:r>
          </a:p>
          <a:p>
            <a:pPr marL="989330" lvl="1" indent="-456565"/>
            <a:r>
              <a:rPr lang="en-US" sz="2400" dirty="0">
                <a:latin typeface="Palatino Linotype"/>
              </a:rPr>
              <a:t>Begin communication in December 2019</a:t>
            </a:r>
          </a:p>
          <a:p>
            <a:pPr marL="75565" indent="0">
              <a:buNone/>
            </a:pPr>
            <a:r>
              <a:rPr lang="en-US" sz="2400" b="1" dirty="0">
                <a:latin typeface="Palatino Linotype"/>
              </a:rPr>
              <a:t>Moving Forward</a:t>
            </a:r>
          </a:p>
          <a:p>
            <a:pPr marL="989330" lvl="1" indent="-456565"/>
            <a:r>
              <a:rPr lang="en-US" sz="2400" dirty="0">
                <a:latin typeface="Palatino Linotype"/>
              </a:rPr>
              <a:t>Updated website with recommendations</a:t>
            </a:r>
            <a:endParaRPr lang="en-US" sz="2400" dirty="0"/>
          </a:p>
          <a:p>
            <a:pPr marL="989330" lvl="1" indent="-456565"/>
            <a:r>
              <a:rPr lang="en-US" sz="2400" dirty="0">
                <a:latin typeface="Palatino Linotype"/>
              </a:rPr>
              <a:t>Bring recommendations as action item in September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2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80499-2101-420D-9CC3-9FFEB14228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2800" y="4495800"/>
            <a:ext cx="4267199" cy="685800"/>
          </a:xfrm>
        </p:spPr>
        <p:txBody>
          <a:bodyPr>
            <a:normAutofit/>
          </a:bodyPr>
          <a:lstStyle/>
          <a:p>
            <a:r>
              <a:rPr lang="en-US" sz="4000" dirty="0"/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6366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42FA-8F6D-4E07-9950-F92DC5DCB6EE}"/>
              </a:ext>
            </a:extLst>
          </p:cNvPr>
          <p:cNvSpPr txBox="1"/>
          <p:nvPr/>
        </p:nvSpPr>
        <p:spPr>
          <a:xfrm>
            <a:off x="609600" y="1022152"/>
            <a:ext cx="10668000" cy="64017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</a:rPr>
              <a:t>As a result of the Bond Program, two new elementary schools, one middle school and two new high schools will be opened in the next five years.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Palatino Linotype"/>
              </a:rPr>
              <a:t>The result of new school construction makes it necessary for the district to create boundaries for these schools. This will impact surrounding schools and have a districtwide impact at the high school level.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Palatino Linotype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</a:rPr>
              <a:t>Tonight’s presentation is to provide the Board an update of the boundary process and present recommendations for boundary changes.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161956C-6F15-448B-B820-413A11F5A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r="1176" b="9524"/>
          <a:stretch/>
        </p:blipFill>
        <p:spPr>
          <a:xfrm>
            <a:off x="304800" y="2133600"/>
            <a:ext cx="1146318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Timeline and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42FA-8F6D-4E07-9950-F92DC5DCB6EE}"/>
              </a:ext>
            </a:extLst>
          </p:cNvPr>
          <p:cNvSpPr txBox="1"/>
          <p:nvPr/>
        </p:nvSpPr>
        <p:spPr>
          <a:xfrm>
            <a:off x="403110" y="914400"/>
            <a:ext cx="7140690" cy="59862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u="sng" dirty="0">
                <a:latin typeface="Palatino Linotype" panose="02040502050505030304" pitchFamily="18" charset="0"/>
              </a:rPr>
              <a:t>Process to Date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Meeting with curriculum to gain understanding of programs and school choice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Internal work session with OPS staff to develop data and tools for on-site boundary committee meetings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Boundary committee meetings with groups of principals, teachers and community members, utilizing boundary tools to develop boundary options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Internal work session to review feedback and options developed in boundary committee meetings and prepare for focus groups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Focus Group Meetings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Board of Education update on April 10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Open community meetings to present boundary options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Internal work sessions to create recommendations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/>
              </a:rPr>
              <a:t>Present recommendations to Board of Education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90006F9-D333-42F4-9BF6-D89580EAB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33" y="1033977"/>
            <a:ext cx="4082267" cy="54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CBB45-1DE4-4F17-B5CA-FD6DDDDE1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 Parameters for Boundary Creation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799F0-6D57-4B6C-9BE1-8290ECEAFC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181100"/>
            <a:ext cx="10566400" cy="4495800"/>
          </a:xfrm>
        </p:spPr>
        <p:txBody>
          <a:bodyPr/>
          <a:lstStyle/>
          <a:p>
            <a:endParaRPr lang="en-US" dirty="0"/>
          </a:p>
          <a:p>
            <a:endParaRPr lang="en-US" sz="1800" dirty="0"/>
          </a:p>
          <a:p>
            <a:r>
              <a:rPr lang="en-US" sz="2400" dirty="0"/>
              <a:t>Attempt to assign an entire elementary school boundary to a single high school/ middle school. </a:t>
            </a:r>
          </a:p>
          <a:p>
            <a:endParaRPr lang="en-US" sz="2400" dirty="0"/>
          </a:p>
          <a:p>
            <a:r>
              <a:rPr lang="en-US" sz="2400" dirty="0"/>
              <a:t>Attempt to balance the “proposed live-in utilization” of new and impacted schools based on school capacity. </a:t>
            </a:r>
          </a:p>
          <a:p>
            <a:endParaRPr lang="en-US" sz="2400" dirty="0"/>
          </a:p>
          <a:p>
            <a:r>
              <a:rPr lang="en-US" sz="2400" dirty="0"/>
              <a:t>Attempt to balance free/reduced lunch and race/ethnicity percentages of new and impacted schools. </a:t>
            </a:r>
          </a:p>
          <a:p>
            <a:endParaRPr lang="en-US" sz="2400" dirty="0"/>
          </a:p>
          <a:p>
            <a:r>
              <a:rPr lang="en-US" sz="2400" dirty="0"/>
              <a:t>Attempt to eliminate Bryan/South and Burke/Northwest “shared” high school attendance areas.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5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South Omaha Boundaries</a:t>
            </a:r>
          </a:p>
        </p:txBody>
      </p:sp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A88FE80A-2772-43C8-86AF-B047E0A77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7"/>
          <a:stretch/>
        </p:blipFill>
        <p:spPr>
          <a:xfrm>
            <a:off x="6968837" y="971221"/>
            <a:ext cx="4689763" cy="5581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FEE786-C5C9-4896-9153-12C823795BE3}"/>
              </a:ext>
            </a:extLst>
          </p:cNvPr>
          <p:cNvSpPr txBox="1"/>
          <p:nvPr/>
        </p:nvSpPr>
        <p:spPr>
          <a:xfrm>
            <a:off x="407094" y="974059"/>
            <a:ext cx="5599338" cy="2028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Current Boundary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K-5 live-in utilization ranges from 49.1% to 131.6%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One elementary school splits at middle school level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Middle school live-in utilization ranges from a low of 73% to a high of 192.1%</a:t>
            </a:r>
            <a:endParaRPr lang="en-US" sz="2400" dirty="0">
              <a:latin typeface="Palatino Linotype"/>
            </a:endParaRPr>
          </a:p>
        </p:txBody>
      </p:sp>
      <p:pic>
        <p:nvPicPr>
          <p:cNvPr id="15" name="Picture 14" descr="table">
            <a:extLst>
              <a:ext uri="{FF2B5EF4-FFF2-40B4-BE49-F238E27FC236}">
                <a16:creationId xmlns:a16="http://schemas.microsoft.com/office/drawing/2014/main" id="{E9D96E9D-4595-485B-A10B-79E8E4CA1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62" y="2944571"/>
            <a:ext cx="4608738" cy="2358563"/>
          </a:xfrm>
          <a:prstGeom prst="rect">
            <a:avLst/>
          </a:prstGeom>
        </p:spPr>
      </p:pic>
      <p:pic>
        <p:nvPicPr>
          <p:cNvPr id="16" name="Picture 15" descr="table">
            <a:extLst>
              <a:ext uri="{FF2B5EF4-FFF2-40B4-BE49-F238E27FC236}">
                <a16:creationId xmlns:a16="http://schemas.microsoft.com/office/drawing/2014/main" id="{A947FC03-0061-4A22-83D0-58373E468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62" y="5359777"/>
            <a:ext cx="4608738" cy="13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6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Elementary/middle School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42FA-8F6D-4E07-9950-F92DC5DCB6EE}"/>
              </a:ext>
            </a:extLst>
          </p:cNvPr>
          <p:cNvSpPr txBox="1"/>
          <p:nvPr/>
        </p:nvSpPr>
        <p:spPr>
          <a:xfrm>
            <a:off x="403110" y="990600"/>
            <a:ext cx="9045690" cy="1751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Option 1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All elementary schools feed 100% to one middle school</a:t>
            </a:r>
          </a:p>
          <a:p>
            <a:pPr marL="742950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Result is an imbalance in middle school utilization and new 42</a:t>
            </a:r>
            <a:r>
              <a:rPr lang="en-US" baseline="30000" dirty="0">
                <a:latin typeface="Palatino Linotype"/>
              </a:rPr>
              <a:t>nd</a:t>
            </a:r>
            <a:r>
              <a:rPr lang="en-US" dirty="0">
                <a:latin typeface="Palatino Linotype"/>
              </a:rPr>
              <a:t> &amp; Y middle school with a proposed live-in utilization of 98.7%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Highest number of students change their home attendance area in this option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63636-E95F-4E8B-AA11-755FC0C64539}"/>
              </a:ext>
            </a:extLst>
          </p:cNvPr>
          <p:cNvSpPr txBox="1"/>
          <p:nvPr/>
        </p:nvSpPr>
        <p:spPr>
          <a:xfrm>
            <a:off x="403110" y="2896438"/>
            <a:ext cx="9045690" cy="1474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Option 2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Three elementary schools split at the middle school level</a:t>
            </a:r>
          </a:p>
          <a:p>
            <a:pPr marL="742950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Result is greater balance of middle school live-in utilization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Lowest number of students change their home attendance area in this option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884E8-DCF3-4C3A-AFC9-C9FA0A067348}"/>
              </a:ext>
            </a:extLst>
          </p:cNvPr>
          <p:cNvSpPr txBox="1"/>
          <p:nvPr/>
        </p:nvSpPr>
        <p:spPr>
          <a:xfrm>
            <a:off x="403110" y="4572000"/>
            <a:ext cx="9045690" cy="1751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Option 3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Three elementary schools split at the middle school level</a:t>
            </a:r>
          </a:p>
          <a:p>
            <a:pPr marL="742950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Result is greater balance of middle school live-in utilization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Fewest number of middle school students change their home attendance area in this option</a:t>
            </a:r>
          </a:p>
        </p:txBody>
      </p:sp>
    </p:spTree>
    <p:extLst>
      <p:ext uri="{BB962C8B-B14F-4D97-AF65-F5344CB8AC3E}">
        <p14:creationId xmlns:p14="http://schemas.microsoft.com/office/powerpoint/2010/main" val="13733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4"/>
    </mc:Choice>
    <mc:Fallback xmlns="">
      <p:transition spd="slow" advTm="75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2CDCB4C-1B68-49A2-8F90-91829E669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r="12615"/>
          <a:stretch/>
        </p:blipFill>
        <p:spPr>
          <a:xfrm>
            <a:off x="6112243" y="1112017"/>
            <a:ext cx="5622557" cy="544118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High Schools Current Boundaries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42FA-8F6D-4E07-9950-F92DC5DCB6EE}"/>
              </a:ext>
            </a:extLst>
          </p:cNvPr>
          <p:cNvSpPr txBox="1"/>
          <p:nvPr/>
        </p:nvSpPr>
        <p:spPr>
          <a:xfrm>
            <a:off x="420463" y="967189"/>
            <a:ext cx="5523138" cy="292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Current Boundary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Current live-in utilization ranges from 38.8% to 112.2% </a:t>
            </a:r>
          </a:p>
          <a:p>
            <a:pPr marL="742950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1,135 students in Burke/Northwest “shared” zone not counted in either school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Current enrollment utilization ranges from 69.9% to 122.5%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Sixteen elementary school and 8 middle schools splits at the high school level</a:t>
            </a:r>
          </a:p>
        </p:txBody>
      </p:sp>
      <p:pic>
        <p:nvPicPr>
          <p:cNvPr id="2" name="Picture 1" descr="table">
            <a:extLst>
              <a:ext uri="{FF2B5EF4-FFF2-40B4-BE49-F238E27FC236}">
                <a16:creationId xmlns:a16="http://schemas.microsoft.com/office/drawing/2014/main" id="{2C9B86A8-94E6-408F-9994-DF02DF843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7" y="4138750"/>
            <a:ext cx="5679563" cy="24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6A00C-5861-47F7-AE73-3B14F404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0" y="364930"/>
            <a:ext cx="11379200" cy="533400"/>
          </a:xfrm>
        </p:spPr>
        <p:txBody>
          <a:bodyPr/>
          <a:lstStyle/>
          <a:p>
            <a:r>
              <a:rPr lang="en-US" dirty="0"/>
              <a:t>High School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42FA-8F6D-4E07-9950-F92DC5DCB6EE}"/>
              </a:ext>
            </a:extLst>
          </p:cNvPr>
          <p:cNvSpPr txBox="1"/>
          <p:nvPr/>
        </p:nvSpPr>
        <p:spPr>
          <a:xfrm>
            <a:off x="403110" y="990600"/>
            <a:ext cx="9045690" cy="1474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Option 1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Live-in utilization ranges from 69.6% to 86.7%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One elementary school splits at HS (Druid Hill)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Greatest balance of live-in utilization of all 3 options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63636-E95F-4E8B-AA11-755FC0C64539}"/>
              </a:ext>
            </a:extLst>
          </p:cNvPr>
          <p:cNvSpPr txBox="1"/>
          <p:nvPr/>
        </p:nvSpPr>
        <p:spPr>
          <a:xfrm>
            <a:off x="403110" y="2710096"/>
            <a:ext cx="6378690" cy="1751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Option 2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Live-in utilization ranges from 61.3% to 92.2%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Two elementary schools split at HS (Beals &amp; Druid Hill)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Expanding 156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&amp; Ida boundary creates live-in utilization imbalance between Burke &amp; 156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&amp; Ida high schools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884E8-DCF3-4C3A-AFC9-C9FA0A067348}"/>
              </a:ext>
            </a:extLst>
          </p:cNvPr>
          <p:cNvSpPr txBox="1"/>
          <p:nvPr/>
        </p:nvSpPr>
        <p:spPr>
          <a:xfrm>
            <a:off x="403110" y="4523471"/>
            <a:ext cx="6607290" cy="2028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u="sng" dirty="0">
                <a:latin typeface="Palatino Linotype" panose="02040502050505030304" pitchFamily="18" charset="0"/>
              </a:rPr>
              <a:t>Option 3 Overview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Live-in utilization ranges from 66.5% to 90.5%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Seven elementary schools split at HS (Bancroft, Beals, Belle Ryan, </a:t>
            </a:r>
            <a:r>
              <a:rPr lang="en-US" dirty="0" err="1">
                <a:latin typeface="Palatino Linotype"/>
              </a:rPr>
              <a:t>Castelar</a:t>
            </a:r>
            <a:r>
              <a:rPr lang="en-US" dirty="0">
                <a:latin typeface="Palatino Linotype"/>
              </a:rPr>
              <a:t>, Druid Hill, Field Club and Western Hills)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alatino Linotype"/>
              </a:rPr>
              <a:t>Least change to Central HS boundary as Center St. remains the dividing line</a:t>
            </a:r>
          </a:p>
        </p:txBody>
      </p:sp>
    </p:spTree>
    <p:extLst>
      <p:ext uri="{BB962C8B-B14F-4D97-AF65-F5344CB8AC3E}">
        <p14:creationId xmlns:p14="http://schemas.microsoft.com/office/powerpoint/2010/main" val="17003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4"/>
    </mc:Choice>
    <mc:Fallback xmlns="">
      <p:transition spd="slow" advTm="7554"/>
    </mc:Fallback>
  </mc:AlternateContent>
</p:sld>
</file>

<file path=ppt/theme/theme1.xml><?xml version="1.0" encoding="utf-8"?>
<a:theme xmlns:a="http://schemas.openxmlformats.org/drawingml/2006/main" name="Master PPT Template_F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257DECED82343ADC6C805D60FB474" ma:contentTypeVersion="10" ma:contentTypeDescription="Create a new document." ma:contentTypeScope="" ma:versionID="73e53bfa263b0a1daf3ebe6fc42a1432">
  <xsd:schema xmlns:xsd="http://www.w3.org/2001/XMLSchema" xmlns:xs="http://www.w3.org/2001/XMLSchema" xmlns:p="http://schemas.microsoft.com/office/2006/metadata/properties" xmlns:ns2="e1e01743-2ad3-4a58-990a-1dce988d16ac" xmlns:ns3="03179939-b45b-4377-8a0f-22f7eccb1dc0" targetNamespace="http://schemas.microsoft.com/office/2006/metadata/properties" ma:root="true" ma:fieldsID="79a4992a610641df2bc4e246af6da448" ns2:_="" ns3:_="">
    <xsd:import namespace="e1e01743-2ad3-4a58-990a-1dce988d16ac"/>
    <xsd:import namespace="03179939-b45b-4377-8a0f-22f7eccb1d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01743-2ad3-4a58-990a-1dce988d1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79939-b45b-4377-8a0f-22f7eccb1d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F76BD-B7D4-4EEF-B008-75D66BF4EE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F9C2EF-2701-4245-898A-3BCB9E428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FA607-6B64-4680-91F9-02107ED2C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01743-2ad3-4a58-990a-1dce988d16ac"/>
    <ds:schemaRef ds:uri="03179939-b45b-4377-8a0f-22f7eccb1d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PPT Template_FN</Template>
  <TotalTime>24993</TotalTime>
  <Words>1711</Words>
  <Application>Microsoft Macintosh PowerPoint</Application>
  <PresentationFormat>Widescreen</PresentationFormat>
  <Paragraphs>228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Palatino Linotype</vt:lpstr>
      <vt:lpstr>Wingdings</vt:lpstr>
      <vt:lpstr>Master PPT Template_FN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Gorman</dc:creator>
  <cp:lastModifiedBy>Layne Gabriel</cp:lastModifiedBy>
  <cp:revision>693</cp:revision>
  <cp:lastPrinted>2018-10-23T18:30:01Z</cp:lastPrinted>
  <dcterms:created xsi:type="dcterms:W3CDTF">2017-03-20T22:49:44Z</dcterms:created>
  <dcterms:modified xsi:type="dcterms:W3CDTF">2022-09-01T15:43:33Z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0x010100D6C257DECED82343ADC6C805D60FB474</vt:lpwstr>
  </property>
</Properties>
</file>